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57" r:id="rId3"/>
    <p:sldId id="259" r:id="rId4"/>
    <p:sldId id="258" r:id="rId5"/>
    <p:sldId id="260" r:id="rId6"/>
    <p:sldId id="262" r:id="rId7"/>
    <p:sldId id="263" r:id="rId8"/>
    <p:sldId id="264"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17.11.2021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4C71EC6-210F-42DE-9C53-41977AD35B3D}" type="datetimeFigureOut">
              <a:rPr lang="ru-RU" smtClean="0"/>
              <a:t>17.11.2021</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9B0651-EE4F-4900-A07F-96A6BFA9D0F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wav"/><Relationship Id="rId7" Type="http://schemas.openxmlformats.org/officeDocument/2006/relationships/image" Target="../media/image8.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91680" y="2967335"/>
            <a:ext cx="6840760" cy="646331"/>
          </a:xfrm>
          <a:prstGeom prst="rect">
            <a:avLst/>
          </a:prstGeom>
        </p:spPr>
        <p:txBody>
          <a:bodyPr wrap="square">
            <a:spAutoFit/>
          </a:bodyPr>
          <a:lstStyle/>
          <a:p>
            <a:r>
              <a:rPr lang="ru-RU" dirty="0" smtClean="0"/>
              <a:t>     </a:t>
            </a:r>
            <a:r>
              <a:rPr lang="en-US" dirty="0" smtClean="0">
                <a:latin typeface="Gill Sans MT" panose="020B0502020104020203" pitchFamily="34" charset="0"/>
              </a:rPr>
              <a:t>LINGUISTIC</a:t>
            </a:r>
            <a:r>
              <a:rPr lang="ru-RU" dirty="0" smtClean="0">
                <a:latin typeface="Gill Sans MT" panose="020B0502020104020203" pitchFamily="34" charset="0"/>
              </a:rPr>
              <a:t> </a:t>
            </a:r>
            <a:r>
              <a:rPr lang="en-US" dirty="0" smtClean="0">
                <a:latin typeface="Gill Sans MT" panose="020B0502020104020203" pitchFamily="34" charset="0"/>
              </a:rPr>
              <a:t> </a:t>
            </a:r>
            <a:r>
              <a:rPr lang="en-US" dirty="0">
                <a:latin typeface="Gill Sans MT" panose="020B0502020104020203" pitchFamily="34" charset="0"/>
              </a:rPr>
              <a:t>ANALYSIS OF DESCRIPTIONS OF CLINICAL CASES </a:t>
            </a:r>
            <a:endParaRPr lang="ru-RU" dirty="0" smtClean="0"/>
          </a:p>
          <a:p>
            <a:r>
              <a:rPr lang="ru-RU" dirty="0"/>
              <a:t> </a:t>
            </a:r>
            <a:r>
              <a:rPr lang="ru-RU" dirty="0" smtClean="0"/>
              <a:t>                                            </a:t>
            </a:r>
            <a:r>
              <a:rPr lang="en-US" dirty="0" smtClean="0">
                <a:latin typeface="Gill Sans MT" panose="020B0502020104020203" pitchFamily="34" charset="0"/>
              </a:rPr>
              <a:t>IN </a:t>
            </a:r>
            <a:r>
              <a:rPr lang="en-US" dirty="0">
                <a:latin typeface="Gill Sans MT" panose="020B0502020104020203" pitchFamily="34" charset="0"/>
              </a:rPr>
              <a:t>ENGLISH </a:t>
            </a:r>
            <a:r>
              <a:rPr lang="en-US" dirty="0" smtClean="0">
                <a:latin typeface="Gill Sans MT" panose="020B0502020104020203" pitchFamily="34" charset="0"/>
              </a:rPr>
              <a:t>LITERATURE</a:t>
            </a:r>
            <a:endParaRPr lang="ru-RU" dirty="0"/>
          </a:p>
        </p:txBody>
      </p:sp>
      <p:sp>
        <p:nvSpPr>
          <p:cNvPr id="3" name="Прямоугольник 2"/>
          <p:cNvSpPr/>
          <p:nvPr/>
        </p:nvSpPr>
        <p:spPr>
          <a:xfrm>
            <a:off x="5652120" y="5136264"/>
            <a:ext cx="4572000" cy="1200329"/>
          </a:xfrm>
          <a:prstGeom prst="rect">
            <a:avLst/>
          </a:prstGeom>
        </p:spPr>
        <p:txBody>
          <a:bodyPr>
            <a:spAutoFit/>
          </a:bodyPr>
          <a:lstStyle/>
          <a:p>
            <a:r>
              <a:rPr lang="ru-RU" dirty="0"/>
              <a:t>Выполнила: студентка 2го курса </a:t>
            </a:r>
            <a:endParaRPr lang="ru-RU" dirty="0" smtClean="0"/>
          </a:p>
          <a:p>
            <a:r>
              <a:rPr lang="ru-RU" dirty="0" smtClean="0"/>
              <a:t>Лечебного </a:t>
            </a:r>
            <a:r>
              <a:rPr lang="ru-RU" dirty="0"/>
              <a:t>факультета </a:t>
            </a:r>
            <a:endParaRPr lang="ru-RU" dirty="0" smtClean="0"/>
          </a:p>
          <a:p>
            <a:r>
              <a:rPr lang="ru-RU" dirty="0" smtClean="0"/>
              <a:t>группы </a:t>
            </a:r>
            <a:r>
              <a:rPr lang="ru-RU" dirty="0"/>
              <a:t>203(2) </a:t>
            </a:r>
            <a:endParaRPr lang="ru-RU" dirty="0" smtClean="0"/>
          </a:p>
          <a:p>
            <a:r>
              <a:rPr lang="ru-RU" dirty="0" err="1" smtClean="0"/>
              <a:t>Эмирвели</a:t>
            </a:r>
            <a:r>
              <a:rPr lang="ru-RU" dirty="0" smtClean="0"/>
              <a:t> </a:t>
            </a:r>
            <a:r>
              <a:rPr lang="ru-RU" dirty="0" err="1"/>
              <a:t>Сабрие</a:t>
            </a:r>
            <a:endParaRPr lang="ru-RU" dirty="0"/>
          </a:p>
        </p:txBody>
      </p:sp>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3817257"/>
      </p:ext>
    </p:extLst>
  </p:cSld>
  <p:clrMapOvr>
    <a:masterClrMapping/>
  </p:clrMapOvr>
  <mc:AlternateContent xmlns:mc="http://schemas.openxmlformats.org/markup-compatibility/2006">
    <mc:Choice xmlns:p14="http://schemas.microsoft.com/office/powerpoint/2010/main" Requires="p14">
      <p:transition spd="slow" p14:dur="2000" advTm="8004"/>
    </mc:Choice>
    <mc:Fallback>
      <p:transition spd="slow" advTm="8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236073"/>
            <a:ext cx="5400600" cy="392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868143" y="3068960"/>
            <a:ext cx="3535529" cy="1323439"/>
          </a:xfrm>
          <a:prstGeom prst="rect">
            <a:avLst/>
          </a:prstGeom>
        </p:spPr>
        <p:txBody>
          <a:bodyPr wrap="square">
            <a:spAutoFit/>
          </a:bodyPr>
          <a:lstStyle/>
          <a:p>
            <a:r>
              <a:rPr lang="en-US" sz="1600" dirty="0" smtClean="0"/>
              <a:t>Using </a:t>
            </a:r>
            <a:r>
              <a:rPr lang="en-US" sz="1600" dirty="0"/>
              <a:t>the dialogues as an example, I examined the caution with which doctors present information to the patient's relatives and what analysis criteria are presented</a:t>
            </a:r>
            <a:endParaRPr lang="ru-RU" sz="1600" dirty="0"/>
          </a:p>
        </p:txBody>
      </p:sp>
      <p:sp>
        <p:nvSpPr>
          <p:cNvPr id="3" name="Прямоугольник 2"/>
          <p:cNvSpPr/>
          <p:nvPr/>
        </p:nvSpPr>
        <p:spPr>
          <a:xfrm>
            <a:off x="1043608" y="154876"/>
            <a:ext cx="6984776" cy="584775"/>
          </a:xfrm>
          <a:prstGeom prst="rect">
            <a:avLst/>
          </a:prstGeom>
        </p:spPr>
        <p:txBody>
          <a:bodyPr wrap="square">
            <a:spAutoFit/>
          </a:bodyPr>
          <a:lstStyle/>
          <a:p>
            <a:r>
              <a:rPr lang="en-US" sz="1600" dirty="0"/>
              <a:t>My article is devoted to the linguistic analysis of dialogues between doctors and patients.</a:t>
            </a:r>
            <a:endParaRPr lang="ru-RU" sz="1600" dirty="0"/>
          </a:p>
        </p:txBody>
      </p:sp>
      <p:sp>
        <p:nvSpPr>
          <p:cNvPr id="6" name="Прямоугольник 5"/>
          <p:cNvSpPr/>
          <p:nvPr/>
        </p:nvSpPr>
        <p:spPr>
          <a:xfrm>
            <a:off x="1015008" y="746037"/>
            <a:ext cx="8224904" cy="1323439"/>
          </a:xfrm>
          <a:prstGeom prst="rect">
            <a:avLst/>
          </a:prstGeom>
        </p:spPr>
        <p:txBody>
          <a:bodyPr wrap="square">
            <a:spAutoFit/>
          </a:bodyPr>
          <a:lstStyle/>
          <a:p>
            <a:r>
              <a:rPr lang="en-US" sz="1600" dirty="0"/>
              <a:t>The doctor should be respectful, friendly, tactful. He should not interrupt the patient unless necessary. You should give him the opportunity to talk about what worries and why he went to the doctor. You also need to monitor the reactions and take them into account, take an interest in the patient's opinion, doubts, fears. Do not use special terminology, but replace terms with common words or immediately provide an explanation.</a:t>
            </a:r>
            <a:endParaRPr lang="ru-RU" sz="1600" dirty="0"/>
          </a:p>
        </p:txBody>
      </p:sp>
      <p:pic>
        <p:nvPicPr>
          <p:cNvPr id="9" name="Звук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0791426"/>
      </p:ext>
    </p:extLst>
  </p:cSld>
  <p:clrMapOvr>
    <a:masterClrMapping/>
  </p:clrMapOvr>
  <mc:AlternateContent xmlns:mc="http://schemas.openxmlformats.org/markup-compatibility/2006">
    <mc:Choice xmlns:p14="http://schemas.microsoft.com/office/powerpoint/2010/main" Requires="p14">
      <p:transition spd="slow" p14:dur="3400" advTm="56347">
        <p14:reveal/>
      </p:transition>
    </mc:Choice>
    <mc:Fallback>
      <p:transition spd="slow" advTm="56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714" y="834970"/>
            <a:ext cx="7523321" cy="461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28287" y="188639"/>
            <a:ext cx="7720177" cy="646331"/>
          </a:xfrm>
          <a:prstGeom prst="rect">
            <a:avLst/>
          </a:prstGeom>
        </p:spPr>
        <p:txBody>
          <a:bodyPr wrap="square">
            <a:spAutoFit/>
          </a:bodyPr>
          <a:lstStyle/>
          <a:p>
            <a:r>
              <a:rPr lang="en-US" dirty="0"/>
              <a:t>The issue of the importance of proficiency in English for the physician was </a:t>
            </a:r>
            <a:r>
              <a:rPr lang="en-US" dirty="0" smtClean="0"/>
              <a:t>considered</a:t>
            </a:r>
            <a:r>
              <a:rPr lang="ru-RU" dirty="0" smtClean="0"/>
              <a:t>.</a:t>
            </a:r>
            <a:endParaRPr lang="ru-RU" dirty="0"/>
          </a:p>
        </p:txBody>
      </p:sp>
      <p:sp>
        <p:nvSpPr>
          <p:cNvPr id="4" name="Прямоугольник 3"/>
          <p:cNvSpPr/>
          <p:nvPr/>
        </p:nvSpPr>
        <p:spPr>
          <a:xfrm>
            <a:off x="1259632" y="5690865"/>
            <a:ext cx="7488832" cy="923330"/>
          </a:xfrm>
          <a:prstGeom prst="rect">
            <a:avLst/>
          </a:prstGeom>
        </p:spPr>
        <p:txBody>
          <a:bodyPr wrap="square">
            <a:spAutoFit/>
          </a:bodyPr>
          <a:lstStyle/>
          <a:p>
            <a:r>
              <a:rPr lang="en-US" dirty="0"/>
              <a:t>Knowing a foreign language, a doctor can share his experience, hold meetings with colleagues from other countries, thus establishing international scientific ties.</a:t>
            </a:r>
            <a:endParaRPr lang="ru-RU" dirty="0"/>
          </a:p>
        </p:txBody>
      </p:sp>
      <p:pic>
        <p:nvPicPr>
          <p:cNvPr id="7" name="Звук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17731552"/>
      </p:ext>
    </p:extLst>
  </p:cSld>
  <p:clrMapOvr>
    <a:masterClrMapping/>
  </p:clrMapOvr>
  <p:transition spd="slow" advTm="2086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628" y="1493421"/>
            <a:ext cx="7884368" cy="367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372200" y="1378512"/>
            <a:ext cx="2771800" cy="307777"/>
          </a:xfrm>
          <a:prstGeom prst="rect">
            <a:avLst/>
          </a:prstGeom>
        </p:spPr>
        <p:txBody>
          <a:bodyPr wrap="square">
            <a:spAutoFit/>
          </a:bodyPr>
          <a:lstStyle/>
          <a:p>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467896" y="301294"/>
            <a:ext cx="7037160" cy="1077218"/>
          </a:xfrm>
          <a:prstGeom prst="rect">
            <a:avLst/>
          </a:prstGeom>
        </p:spPr>
        <p:txBody>
          <a:bodyPr wrap="square">
            <a:spAutoFit/>
          </a:bodyPr>
          <a:lstStyle/>
          <a:p>
            <a:r>
              <a:rPr lang="en-US" sz="1600" dirty="0"/>
              <a:t>Medical experience is the reason that medical workers begin to write works of art in which the image of the doctor is deeply revealed, his inner world is conveyed, the theme of the relationship between a specialist and a patient is reflected, as well as issues of modern medicine are raised.</a:t>
            </a:r>
            <a:endParaRPr lang="ru-RU" sz="1600" dirty="0"/>
          </a:p>
        </p:txBody>
      </p:sp>
      <p:sp>
        <p:nvSpPr>
          <p:cNvPr id="7" name="Прямоугольник 6"/>
          <p:cNvSpPr/>
          <p:nvPr/>
        </p:nvSpPr>
        <p:spPr>
          <a:xfrm>
            <a:off x="1340768" y="5301208"/>
            <a:ext cx="7263680" cy="1323439"/>
          </a:xfrm>
          <a:prstGeom prst="rect">
            <a:avLst/>
          </a:prstGeom>
        </p:spPr>
        <p:txBody>
          <a:bodyPr wrap="square">
            <a:spAutoFit/>
          </a:bodyPr>
          <a:lstStyle/>
          <a:p>
            <a:r>
              <a:rPr lang="en-US" sz="1600" dirty="0"/>
              <a:t>The urgency of the problem lies in the fact that works about doctors educate students of medical universities in a foreign language communicative competence, love for people, the ability to compassion, educate mercy and disinterestedness. The image of a doctor, present on the pages of our works, gives us the opportunity to assert that the profession of a doctor is in demand.</a:t>
            </a:r>
            <a:endParaRPr lang="ru-RU" sz="1600" dirty="0"/>
          </a:p>
        </p:txBody>
      </p:sp>
      <p:pic>
        <p:nvPicPr>
          <p:cNvPr id="9" name="Звук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96806249"/>
      </p:ext>
    </p:extLst>
  </p:cSld>
  <p:clrMapOvr>
    <a:masterClrMapping/>
  </p:clrMapOvr>
  <p:transition spd="slow" advTm="55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967" y="3173609"/>
            <a:ext cx="2299049" cy="300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8925" y="3173606"/>
            <a:ext cx="2448272" cy="300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3173608"/>
            <a:ext cx="2514600" cy="301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6732240" y="6192071"/>
            <a:ext cx="1934965" cy="369332"/>
          </a:xfrm>
          <a:prstGeom prst="rect">
            <a:avLst/>
          </a:prstGeom>
        </p:spPr>
        <p:txBody>
          <a:bodyPr wrap="square">
            <a:spAutoFit/>
          </a:bodyPr>
          <a:lstStyle/>
          <a:p>
            <a:r>
              <a:rPr lang="en-US" dirty="0"/>
              <a:t>«Hold My Hand»</a:t>
            </a:r>
            <a:endParaRPr lang="ru-RU" dirty="0"/>
          </a:p>
        </p:txBody>
      </p:sp>
      <p:sp>
        <p:nvSpPr>
          <p:cNvPr id="3" name="Прямоугольник 2"/>
          <p:cNvSpPr/>
          <p:nvPr/>
        </p:nvSpPr>
        <p:spPr>
          <a:xfrm>
            <a:off x="1111858" y="188640"/>
            <a:ext cx="7636606" cy="1077218"/>
          </a:xfrm>
          <a:prstGeom prst="rect">
            <a:avLst/>
          </a:prstGeom>
        </p:spPr>
        <p:txBody>
          <a:bodyPr wrap="square">
            <a:spAutoFit/>
          </a:bodyPr>
          <a:lstStyle/>
          <a:p>
            <a:r>
              <a:rPr lang="en-US" sz="1600" dirty="0"/>
              <a:t>The purpose of the article is a linguistic analysis of the description of clinical cases using the example of English-language literary texts. The material for analysis is the books: Henry Marsh "Do No Harm", Paul </a:t>
            </a:r>
            <a:r>
              <a:rPr lang="en-US" sz="1600" dirty="0" err="1" smtClean="0"/>
              <a:t>Kalanithi</a:t>
            </a:r>
            <a:r>
              <a:rPr lang="en-US" sz="1600" dirty="0" smtClean="0"/>
              <a:t> </a:t>
            </a:r>
            <a:r>
              <a:rPr lang="en-US" sz="1600" dirty="0"/>
              <a:t>"When Breath </a:t>
            </a:r>
            <a:r>
              <a:rPr lang="ru-RU" sz="1600" dirty="0" smtClean="0"/>
              <a:t> </a:t>
            </a:r>
            <a:r>
              <a:rPr lang="en-US" sz="1600" dirty="0" smtClean="0"/>
              <a:t>Becomes Air</a:t>
            </a:r>
            <a:r>
              <a:rPr lang="en-US" sz="1600" dirty="0"/>
              <a:t>" and M. Ford </a:t>
            </a:r>
            <a:r>
              <a:rPr lang="en-US" sz="1600" dirty="0" smtClean="0"/>
              <a:t>“Hold My </a:t>
            </a:r>
            <a:r>
              <a:rPr lang="en-US" sz="1600" dirty="0"/>
              <a:t>Hand".</a:t>
            </a:r>
            <a:endParaRPr lang="ru-RU" sz="1600" dirty="0"/>
          </a:p>
        </p:txBody>
      </p:sp>
      <p:sp>
        <p:nvSpPr>
          <p:cNvPr id="8" name="Прямоугольник 7"/>
          <p:cNvSpPr/>
          <p:nvPr/>
        </p:nvSpPr>
        <p:spPr>
          <a:xfrm>
            <a:off x="1282486" y="2638573"/>
            <a:ext cx="1478738" cy="369332"/>
          </a:xfrm>
          <a:prstGeom prst="rect">
            <a:avLst/>
          </a:prstGeom>
        </p:spPr>
        <p:txBody>
          <a:bodyPr wrap="none">
            <a:spAutoFit/>
          </a:bodyPr>
          <a:lstStyle/>
          <a:p>
            <a:r>
              <a:rPr lang="en-US" dirty="0"/>
              <a:t>Henry Marsh </a:t>
            </a:r>
            <a:endParaRPr lang="ru-RU" dirty="0"/>
          </a:p>
        </p:txBody>
      </p:sp>
      <p:sp>
        <p:nvSpPr>
          <p:cNvPr id="9" name="Прямоугольник 8"/>
          <p:cNvSpPr/>
          <p:nvPr/>
        </p:nvSpPr>
        <p:spPr>
          <a:xfrm>
            <a:off x="4100296" y="2640042"/>
            <a:ext cx="1502334" cy="369332"/>
          </a:xfrm>
          <a:prstGeom prst="rect">
            <a:avLst/>
          </a:prstGeom>
        </p:spPr>
        <p:txBody>
          <a:bodyPr wrap="none">
            <a:spAutoFit/>
          </a:bodyPr>
          <a:lstStyle/>
          <a:p>
            <a:r>
              <a:rPr lang="en-US" dirty="0"/>
              <a:t>Paul </a:t>
            </a:r>
            <a:r>
              <a:rPr lang="en-US" dirty="0" err="1"/>
              <a:t>Kalanithi</a:t>
            </a:r>
            <a:r>
              <a:rPr lang="en-US" dirty="0"/>
              <a:t> </a:t>
            </a:r>
            <a:endParaRPr lang="ru-RU" dirty="0"/>
          </a:p>
        </p:txBody>
      </p:sp>
      <p:sp>
        <p:nvSpPr>
          <p:cNvPr id="10" name="Прямоугольник 9"/>
          <p:cNvSpPr/>
          <p:nvPr/>
        </p:nvSpPr>
        <p:spPr>
          <a:xfrm>
            <a:off x="7149014" y="2677967"/>
            <a:ext cx="957763" cy="369332"/>
          </a:xfrm>
          <a:prstGeom prst="rect">
            <a:avLst/>
          </a:prstGeom>
        </p:spPr>
        <p:txBody>
          <a:bodyPr wrap="none">
            <a:spAutoFit/>
          </a:bodyPr>
          <a:lstStyle/>
          <a:p>
            <a:r>
              <a:rPr lang="en-US" dirty="0"/>
              <a:t>M. Ford </a:t>
            </a:r>
            <a:endParaRPr lang="ru-RU" dirty="0"/>
          </a:p>
        </p:txBody>
      </p:sp>
      <p:sp>
        <p:nvSpPr>
          <p:cNvPr id="11" name="Прямоугольник 10"/>
          <p:cNvSpPr/>
          <p:nvPr/>
        </p:nvSpPr>
        <p:spPr>
          <a:xfrm>
            <a:off x="1111858" y="1581163"/>
            <a:ext cx="7489766" cy="646331"/>
          </a:xfrm>
          <a:prstGeom prst="rect">
            <a:avLst/>
          </a:prstGeom>
        </p:spPr>
        <p:txBody>
          <a:bodyPr wrap="square">
            <a:spAutoFit/>
          </a:bodyPr>
          <a:lstStyle/>
          <a:p>
            <a:r>
              <a:rPr lang="en-US" dirty="0"/>
              <a:t>I analyzed 7 dialogues of each of the texts, namely the definition of linguistic means: synonyms, </a:t>
            </a:r>
            <a:r>
              <a:rPr lang="en-US" dirty="0" err="1"/>
              <a:t>paronyms</a:t>
            </a:r>
            <a:r>
              <a:rPr lang="en-US" dirty="0"/>
              <a:t>, antonyms and metaphors.</a:t>
            </a:r>
            <a:endParaRPr lang="ru-RU" dirty="0"/>
          </a:p>
        </p:txBody>
      </p:sp>
      <p:sp>
        <p:nvSpPr>
          <p:cNvPr id="12" name="Прямоугольник 11"/>
          <p:cNvSpPr/>
          <p:nvPr/>
        </p:nvSpPr>
        <p:spPr>
          <a:xfrm>
            <a:off x="1282130" y="6237312"/>
            <a:ext cx="1710084" cy="369332"/>
          </a:xfrm>
          <a:prstGeom prst="rect">
            <a:avLst/>
          </a:prstGeom>
        </p:spPr>
        <p:txBody>
          <a:bodyPr wrap="none">
            <a:spAutoFit/>
          </a:bodyPr>
          <a:lstStyle/>
          <a:p>
            <a:r>
              <a:rPr lang="en-US" dirty="0"/>
              <a:t>"Do No Harm", </a:t>
            </a:r>
            <a:endParaRPr lang="ru-RU" dirty="0"/>
          </a:p>
        </p:txBody>
      </p:sp>
      <p:sp>
        <p:nvSpPr>
          <p:cNvPr id="13" name="Прямоугольник 12"/>
          <p:cNvSpPr/>
          <p:nvPr/>
        </p:nvSpPr>
        <p:spPr>
          <a:xfrm>
            <a:off x="3421988" y="6237312"/>
            <a:ext cx="2922147" cy="369332"/>
          </a:xfrm>
          <a:prstGeom prst="rect">
            <a:avLst/>
          </a:prstGeom>
        </p:spPr>
        <p:txBody>
          <a:bodyPr wrap="none">
            <a:spAutoFit/>
          </a:bodyPr>
          <a:lstStyle/>
          <a:p>
            <a:r>
              <a:rPr lang="en-US" dirty="0"/>
              <a:t>"When Breath  Becomes Air"</a:t>
            </a:r>
            <a:endParaRPr lang="ru-RU" dirty="0"/>
          </a:p>
        </p:txBody>
      </p:sp>
      <p:pic>
        <p:nvPicPr>
          <p:cNvPr id="5" name="Звук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21547614"/>
      </p:ext>
    </p:extLst>
  </p:cSld>
  <p:clrMapOvr>
    <a:masterClrMapping/>
  </p:clrMapOvr>
  <p:transition spd="slow" advTm="3481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barn(inVertical)">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3044189"/>
            <a:ext cx="6408712" cy="379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151620" y="404664"/>
            <a:ext cx="7632848" cy="2862322"/>
          </a:xfrm>
          <a:prstGeom prst="rect">
            <a:avLst/>
          </a:prstGeom>
        </p:spPr>
        <p:txBody>
          <a:bodyPr wrap="square">
            <a:spAutoFit/>
          </a:bodyPr>
          <a:lstStyle/>
          <a:p>
            <a:r>
              <a:rPr lang="en-US" dirty="0"/>
              <a:t>In the process of performing the work, a survey was conducted of 60 students of 17-22 years old, according to the results of which a confirmation of the relevance and research and significance of English-language medical texts in the process of the formation of the linguistic personality of a doctor was obtained. 60% believe that fiction is a small step towards becoming a competent specialist. The remaining 40% of the respondents believe that in order to be competent in their profession, it is necessary to read scientific literature and not refer to fictional characters. In my opinion, many problems in medicine can be seen in books, since doctors write works based on their life experience. In addition, a person enriches his vocabulary, that is, literacy.</a:t>
            </a:r>
            <a:endParaRPr lang="ru-RU" dirty="0"/>
          </a:p>
        </p:txBody>
      </p:sp>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7701298"/>
      </p:ext>
    </p:extLst>
  </p:cSld>
  <p:clrMapOvr>
    <a:masterClrMapping/>
  </p:clrMapOvr>
  <p:transition spd="slow" advTm="6458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15616" y="5575124"/>
            <a:ext cx="8028384" cy="646331"/>
          </a:xfrm>
          <a:prstGeom prst="rect">
            <a:avLst/>
          </a:prstGeom>
        </p:spPr>
        <p:txBody>
          <a:bodyPr wrap="square">
            <a:spAutoFit/>
          </a:bodyPr>
          <a:lstStyle/>
          <a:p>
            <a:r>
              <a:rPr lang="en-US" dirty="0"/>
              <a:t>Linguistic analysis of the text made it possible to illustrate the richness of the linguistic units used in literary texts describing medical practice</a:t>
            </a:r>
            <a:endParaRPr lang="ru-RU"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555" y="1849385"/>
            <a:ext cx="5386745" cy="320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71600" y="403328"/>
            <a:ext cx="8064896" cy="1200329"/>
          </a:xfrm>
          <a:prstGeom prst="rect">
            <a:avLst/>
          </a:prstGeom>
        </p:spPr>
        <p:txBody>
          <a:bodyPr wrap="square">
            <a:spAutoFit/>
          </a:bodyPr>
          <a:lstStyle/>
          <a:p>
            <a:r>
              <a:rPr lang="en-US" dirty="0"/>
              <a:t>The results of the article confirm that most people read fiction and become familiar with linguistic means, which contributes to enrichment of speech</a:t>
            </a:r>
            <a:r>
              <a:rPr lang="en-US" dirty="0" smtClean="0"/>
              <a:t>.</a:t>
            </a:r>
            <a:r>
              <a:rPr lang="ru-RU" dirty="0" smtClean="0"/>
              <a:t> </a:t>
            </a:r>
            <a:r>
              <a:rPr lang="en-US" dirty="0" smtClean="0"/>
              <a:t>The </a:t>
            </a:r>
            <a:r>
              <a:rPr lang="en-US" dirty="0"/>
              <a:t>authors, in turn, use synonyms, antonyms, </a:t>
            </a:r>
            <a:r>
              <a:rPr lang="en-US" dirty="0" err="1"/>
              <a:t>paronyms</a:t>
            </a:r>
            <a:r>
              <a:rPr lang="en-US" dirty="0"/>
              <a:t> </a:t>
            </a:r>
            <a:r>
              <a:rPr lang="ru-RU" dirty="0" smtClean="0"/>
              <a:t> </a:t>
            </a:r>
            <a:r>
              <a:rPr lang="en-US" dirty="0" smtClean="0"/>
              <a:t>and </a:t>
            </a:r>
            <a:r>
              <a:rPr lang="en-US" dirty="0"/>
              <a:t>metaphors in different ways, or do not use them at all.</a:t>
            </a:r>
            <a:endParaRPr lang="ru-RU" dirty="0"/>
          </a:p>
        </p:txBody>
      </p:sp>
      <p:pic>
        <p:nvPicPr>
          <p:cNvPr id="11" name="Звук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74255509"/>
      </p:ext>
    </p:extLst>
  </p:cSld>
  <p:clrMapOvr>
    <a:masterClrMapping/>
  </p:clrMapOvr>
  <mc:AlternateContent xmlns:mc="http://schemas.openxmlformats.org/markup-compatibility/2006">
    <mc:Choice xmlns:p14="http://schemas.microsoft.com/office/powerpoint/2010/main" Requires="p14">
      <p:transition spd="slow" p14:dur="2000" advTm="39295">
        <p14:ferris dir="l"/>
      </p:transition>
    </mc:Choice>
    <mc:Fallback>
      <p:transition spd="slow" advTm="39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down)">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5736177"/>
      </p:ext>
    </p:extLst>
  </p:cSld>
  <p:clrMapOvr>
    <a:masterClrMapping/>
  </p:clrMapOvr>
  <mc:AlternateContent xmlns:mc="http://schemas.openxmlformats.org/markup-compatibility/2006">
    <mc:Choice xmlns:p14="http://schemas.microsoft.com/office/powerpoint/2010/main" Requires="p14">
      <p:transition spd="slow" p14:dur="800" advTm="4863">
        <p14:flythrough/>
      </p:transition>
    </mc:Choice>
    <mc:Fallback>
      <p:transition spd="slow" advTm="48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34.4"/>
</p:tagLst>
</file>

<file path=ppt/tags/tag2.xml><?xml version="1.0" encoding="utf-8"?>
<p:tagLst xmlns:a="http://schemas.openxmlformats.org/drawingml/2006/main" xmlns:r="http://schemas.openxmlformats.org/officeDocument/2006/relationships" xmlns:p="http://schemas.openxmlformats.org/presentationml/2006/main">
  <p:tag name="TIMING" val="|7.5"/>
</p:tagLst>
</file>

<file path=ppt/tags/tag3.xml><?xml version="1.0" encoding="utf-8"?>
<p:tagLst xmlns:a="http://schemas.openxmlformats.org/drawingml/2006/main" xmlns:r="http://schemas.openxmlformats.org/officeDocument/2006/relationships" xmlns:p="http://schemas.openxmlformats.org/presentationml/2006/main">
  <p:tag name="TIMING" val="|23.4"/>
</p:tagLst>
</file>

<file path=ppt/tags/tag4.xml><?xml version="1.0" encoding="utf-8"?>
<p:tagLst xmlns:a="http://schemas.openxmlformats.org/drawingml/2006/main" xmlns:r="http://schemas.openxmlformats.org/officeDocument/2006/relationships" xmlns:p="http://schemas.openxmlformats.org/presentationml/2006/main">
  <p:tag name="TIMING" val="|1.2|22.2"/>
</p:tagLst>
</file>

<file path=ppt/tags/tag5.xml><?xml version="1.0" encoding="utf-8"?>
<p:tagLst xmlns:a="http://schemas.openxmlformats.org/drawingml/2006/main" xmlns:r="http://schemas.openxmlformats.org/officeDocument/2006/relationships" xmlns:p="http://schemas.openxmlformats.org/presentationml/2006/main">
  <p:tag name="TIMING" val="|1.6|2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351</TotalTime>
  <Words>629</Words>
  <Application>Microsoft Office PowerPoint</Application>
  <PresentationFormat>Экран (4:3)</PresentationFormat>
  <Paragraphs>25</Paragraphs>
  <Slides>8</Slides>
  <Notes>0</Notes>
  <HiddenSlides>0</HiddenSlides>
  <MMClips>8</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Солнцестояние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ДЖАФЕР</cp:lastModifiedBy>
  <cp:revision>20</cp:revision>
  <dcterms:modified xsi:type="dcterms:W3CDTF">2021-11-17T00:11:53Z</dcterms:modified>
</cp:coreProperties>
</file>